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8" r:id="rId4"/>
    <p:sldId id="280" r:id="rId5"/>
    <p:sldId id="279" r:id="rId6"/>
    <p:sldId id="263" r:id="rId7"/>
    <p:sldId id="260" r:id="rId8"/>
    <p:sldId id="261" r:id="rId9"/>
    <p:sldId id="281" r:id="rId10"/>
    <p:sldId id="266" r:id="rId11"/>
    <p:sldId id="1458" r:id="rId12"/>
    <p:sldId id="1459" r:id="rId13"/>
    <p:sldId id="145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42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F283C-A737-4E2B-A21C-4148E3212CE3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3E76A-6DE2-422C-964F-F0A362349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25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973372D-A491-4B34-B46F-5FB603CF6D64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9A558-3F31-461D-BDC2-AEACFADA3517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035B-EF4C-4FC2-B53C-DBE131690001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F821-6007-4BE4-B3ED-BEE54990A30C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9C4A5-2A63-4E29-9A07-0106AC994E2E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7699-8EF1-49E6-918B-790C19BEEA83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9F07-5B03-4CE9-AEEA-A29470AB5D4B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7252-C9E3-437C-9FB1-F75EDCAFE6BF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C20D-E36F-4C4E-8BC3-5D4AF308E713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97050" y="137029"/>
            <a:ext cx="9859116" cy="1059539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37634A-B927-4A07-A0F6-8B022D1E581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880BBFB-AE83-49E1-9660-59C7883883C6}" type="datetime1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A43F2-53C7-4F40-9A61-615456E8143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DB6E1-7152-4A94-938E-236FAD3913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E23ACEF-4647-49C8-901A-107B53688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DB41B-7682-4183-9AFF-F9AA96737001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4280E-494C-4C02-B3F7-238E2D49528A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CA989-35F9-4B58-B945-521E13CC3E1E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7381-A001-4163-A013-774EDC605CC9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D258-C3C1-4282-830A-FF5314818C45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3BCE6-42C5-4599-B6CC-01C868383484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ECBB-1A08-4507-9B3C-0BEBA6FC8B59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AF40-FAFB-43AF-8F38-B4013FF5CFF3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A62B11-2E6D-47F7-AB28-6AF7F1801587}" type="datetime1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  <p:sldLayoutId id="2147483669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Convolutional%20Neural%20Network%20CNN.pptx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ftmax_function" TargetMode="External"/><Relationship Id="rId3" Type="http://schemas.openxmlformats.org/officeDocument/2006/relationships/hyperlink" Target="http://cs231n.github.io/convolutional-networks/" TargetMode="External"/><Relationship Id="rId7" Type="http://schemas.openxmlformats.org/officeDocument/2006/relationships/hyperlink" Target="https://docs.google.com/presentation/d/1bLk23AF2lhH7t91vkW9HS-pYTYdNRriW-pjkC1GnK9E/edit#slide=id.p" TargetMode="External"/><Relationship Id="rId2" Type="http://schemas.openxmlformats.org/officeDocument/2006/relationships/hyperlink" Target="http://brohrer.github.io/how_convolutional_neural_networks_work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utorialzine.com/2017/04/10-machine-learning-examples-in-javascript" TargetMode="External"/><Relationship Id="rId5" Type="http://schemas.openxmlformats.org/officeDocument/2006/relationships/hyperlink" Target="https://viennajs.org/" TargetMode="External"/><Relationship Id="rId4" Type="http://schemas.openxmlformats.org/officeDocument/2006/relationships/hyperlink" Target="http://ufldl.stanford.edu/tutorial/supervised/ConvolutionalNeuralNetwork/" TargetMode="External"/><Relationship Id="rId9" Type="http://schemas.openxmlformats.org/officeDocument/2006/relationships/hyperlink" Target="http://www.aleagpu.com/release/3_0_4/doc/installation.html#deployment_consideration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707.08831.pdf" TargetMode="External"/><Relationship Id="rId3" Type="http://schemas.openxmlformats.org/officeDocument/2006/relationships/hyperlink" Target="https://github.com/dmotz/thing-translator" TargetMode="External"/><Relationship Id="rId7" Type="http://schemas.openxmlformats.org/officeDocument/2006/relationships/hyperlink" Target="http://ufldl.stanford.edu/tutorial/supervised/SoftmaxRegression/" TargetMode="External"/><Relationship Id="rId2" Type="http://schemas.openxmlformats.org/officeDocument/2006/relationships/hyperlink" Target="https://github.com/BrainJS/brain.js/blob/develop/dist/train-stream.j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chinelearningcoban.com/2017/02/17/softmax/#-gioi-thieu" TargetMode="External"/><Relationship Id="rId5" Type="http://schemas.openxmlformats.org/officeDocument/2006/relationships/hyperlink" Target="https://medium.com/syncedreview/stn-ocr-a-single-neural-network-for-text-detection-and-text-recognition-220debe6ded4" TargetMode="External"/><Relationship Id="rId4" Type="http://schemas.openxmlformats.org/officeDocument/2006/relationships/hyperlink" Target="http://deeplearning.net/tutorial/gettingstarted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mailto:bienhuynh96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790C3019-DDBD-48AD-A9BB-DC943E829C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1A43B-D167-4E96-B7AD-61D3D922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623E07-B4B3-43D5-AB6E-5FD9A1C11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C727912B-C157-4CDB-8486-00E702D36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6A665-09E7-4002-BDDC-D64295691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Nhận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dạng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chữ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viết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tay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bằng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ph</a:t>
            </a:r>
            <a:r>
              <a:rPr lang="vi-VN" dirty="0">
                <a:solidFill>
                  <a:schemeClr val="bg2">
                    <a:lumMod val="75000"/>
                  </a:schemeClr>
                </a:solidFill>
              </a:rPr>
              <a:t>ư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ơng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pháp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mạng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neuron CNN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C3BBA-8A45-44F6-9B78-7382216E8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Nguyễn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hoàng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anh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 - 1512005</a:t>
            </a: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Huỳnh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cao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biên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- 1512031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25DD5-ABD2-4B8B-98DE-60F11BDF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9A3BB-FE23-4A51-BDFF-D15FCD9B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18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99585F-0E4D-41F8-B77C-535A24F8E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9815"/>
            <a:ext cx="3680885" cy="3026118"/>
          </a:xfrm>
        </p:spPr>
        <p:txBody>
          <a:bodyPr>
            <a:noAutofit/>
          </a:bodyPr>
          <a:lstStyle/>
          <a:p>
            <a:r>
              <a:rPr lang="en-US" sz="3600" dirty="0">
                <a:hlinkClick r:id="rId2" action="ppaction://hlinkpres?slideindex=1&amp;slidetitle="/>
              </a:rPr>
              <a:t>Convolutional Neuron Network (CNN)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1" name="Content Placeholder 10" descr="A close up of a map&#10;&#10;Description generated with high confidence">
            <a:extLst>
              <a:ext uri="{FF2B5EF4-FFF2-40B4-BE49-F238E27FC236}">
                <a16:creationId xmlns:a16="http://schemas.microsoft.com/office/drawing/2014/main" id="{CB62CEDB-28BC-4222-8E1D-2F2D40C73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3410" y="2132184"/>
            <a:ext cx="7029172" cy="302611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6F828E-D872-433D-8E39-688168398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680885" cy="2460597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Convolution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Pool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Dropout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 err="1"/>
              <a:t>Softmax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EF41D0-0C44-4B46-A5A3-AFA7FE3C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BD1BB5-99C2-4EB7-956F-8D526240B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5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63D2-D201-4B2A-8BD3-044DB347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66" y="0"/>
            <a:ext cx="10131425" cy="1105319"/>
          </a:xfrm>
        </p:spPr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59364-18CF-4FCF-8A2C-80D64DEC2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78" y="1195754"/>
            <a:ext cx="10131425" cy="528543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http://brohrer.github.io/how_convolutional_neural_networks_work.html</a:t>
            </a:r>
            <a:endParaRPr lang="en-US" dirty="0"/>
          </a:p>
          <a:p>
            <a:r>
              <a:rPr lang="en-US" dirty="0">
                <a:hlinkClick r:id="rId3"/>
              </a:rPr>
              <a:t>http://cs231n.github.io/convolutional-networks/</a:t>
            </a:r>
            <a:endParaRPr lang="en-US" dirty="0"/>
          </a:p>
          <a:p>
            <a:r>
              <a:rPr lang="en-US" dirty="0">
                <a:hlinkClick r:id="rId4"/>
              </a:rPr>
              <a:t>http://ufldl.stanford.edu/tutorial/supervised/ConvolutionalNeuralNetwork/</a:t>
            </a:r>
            <a:endParaRPr lang="en-US" dirty="0"/>
          </a:p>
          <a:p>
            <a:r>
              <a:rPr lang="en-US" dirty="0">
                <a:hlinkClick r:id="rId5"/>
              </a:rPr>
              <a:t>https://viennajs.org</a:t>
            </a:r>
            <a:endParaRPr lang="en-US" dirty="0"/>
          </a:p>
          <a:p>
            <a:r>
              <a:rPr lang="en-US" dirty="0">
                <a:hlinkClick r:id="rId6"/>
              </a:rPr>
              <a:t>https://tutorialzine.com/2017/04/10-machine-learning-examples-in-javascript</a:t>
            </a:r>
            <a:endParaRPr lang="en-US" dirty="0"/>
          </a:p>
          <a:p>
            <a:r>
              <a:rPr lang="en-US" dirty="0">
                <a:hlinkClick r:id="rId7"/>
              </a:rPr>
              <a:t>https://docs.google.com/presentation/d/1bLk23AF2lhH7t91vkW9HS-pYTYdNRriW-pjkC1GnK9E/edit#slide=id.p</a:t>
            </a:r>
            <a:endParaRPr lang="en-US" dirty="0"/>
          </a:p>
          <a:p>
            <a:r>
              <a:rPr lang="en-US" dirty="0">
                <a:hlinkClick r:id="rId8"/>
              </a:rPr>
              <a:t>https://en.wikipedia.org/wiki/Softmax_function</a:t>
            </a:r>
            <a:endParaRPr lang="en-US" dirty="0"/>
          </a:p>
          <a:p>
            <a:r>
              <a:rPr lang="en-US" dirty="0">
                <a:hlinkClick r:id="rId9"/>
              </a:rPr>
              <a:t>http://www.aleagpu.com/release/3_0_4/doc/installation.html#deployment_considerations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AF9B3-6947-4743-B5B1-2CE6F2A5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FD5BC-4A21-453D-8449-BC47A453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5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63D2-D201-4B2A-8BD3-044DB347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66" y="0"/>
            <a:ext cx="10131425" cy="1105319"/>
          </a:xfrm>
        </p:spPr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C45F0-05B4-4624-A433-71D273D3C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105319"/>
            <a:ext cx="10131425" cy="4685881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https://github.com/BrainJS/brain.js/blob/develop/dist/train-stream.js</a:t>
            </a:r>
            <a:endParaRPr lang="en-US" dirty="0"/>
          </a:p>
          <a:p>
            <a:r>
              <a:rPr lang="en-US" dirty="0">
                <a:hlinkClick r:id="rId3"/>
              </a:rPr>
              <a:t>https://github.com/dmotz/thing-translator</a:t>
            </a:r>
            <a:endParaRPr lang="en-US" dirty="0"/>
          </a:p>
          <a:p>
            <a:r>
              <a:rPr lang="en-US" dirty="0">
                <a:hlinkClick r:id="rId4"/>
              </a:rPr>
              <a:t>http://deeplearning.net/tutorial/gettingstarted.html</a:t>
            </a:r>
            <a:endParaRPr lang="en-US" dirty="0"/>
          </a:p>
          <a:p>
            <a:r>
              <a:rPr lang="en-US" dirty="0">
                <a:hlinkClick r:id="rId5"/>
              </a:rPr>
              <a:t>https://medium.com/syncedreview/stn-ocr-a-single-neural-network-for-text-detection-and-text-recognition-220debe6ded4</a:t>
            </a:r>
            <a:endParaRPr lang="en-US" dirty="0"/>
          </a:p>
          <a:p>
            <a:r>
              <a:rPr lang="en-US" dirty="0">
                <a:hlinkClick r:id="rId6"/>
              </a:rPr>
              <a:t>https://machinelearningcoban.com/2017/02/17/softmax/#-gioi-thieu</a:t>
            </a:r>
            <a:endParaRPr lang="en-US" dirty="0"/>
          </a:p>
          <a:p>
            <a:r>
              <a:rPr lang="en-US" dirty="0">
                <a:hlinkClick r:id="rId7"/>
              </a:rPr>
              <a:t>http://ufldl.stanford.edu/tutorial/supervised/SoftmaxRegression/</a:t>
            </a:r>
            <a:endParaRPr lang="en-US" dirty="0"/>
          </a:p>
          <a:p>
            <a:r>
              <a:rPr lang="en-US" dirty="0">
                <a:hlinkClick r:id="rId8"/>
              </a:rPr>
              <a:t>https://arxiv.org/pdf/1707.08831.pdf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77511-026D-4FF2-B5A7-4273633B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0D49B-BBF5-4BBE-8C0D-892361CA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7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37" b="1" dirty="0">
                <a:solidFill>
                  <a:srgbClr val="FF0000"/>
                </a:solidFill>
              </a:rPr>
              <a:t>THANK YOU FOR LISTENING!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69240" y="3877276"/>
            <a:ext cx="9860674" cy="1793104"/>
          </a:xfrm>
        </p:spPr>
        <p:txBody>
          <a:bodyPr/>
          <a:lstStyle/>
          <a:p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bienhuynh96@gmail.com</a:t>
            </a:r>
            <a:endParaRPr lang="en-US" sz="2000" dirty="0"/>
          </a:p>
          <a:p>
            <a:r>
              <a:rPr lang="en-US" sz="2000" dirty="0" err="1"/>
              <a:t>Facebook:fb.com</a:t>
            </a:r>
            <a:r>
              <a:rPr lang="en-US" sz="2000" dirty="0"/>
              <a:t>/tianangthang7</a:t>
            </a:r>
          </a:p>
          <a:p>
            <a:r>
              <a:rPr lang="en-US" sz="2000" dirty="0">
                <a:solidFill>
                  <a:schemeClr val="tx1"/>
                </a:solidFill>
              </a:rPr>
              <a:t>____________________________________</a:t>
            </a:r>
          </a:p>
        </p:txBody>
      </p:sp>
      <p:pic>
        <p:nvPicPr>
          <p:cNvPr id="6" name="Picture 5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3851C18F-B9E4-49EC-8E6D-41F71E85E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6" t="8287" r="17050" b="6082"/>
          <a:stretch/>
        </p:blipFill>
        <p:spPr>
          <a:xfrm>
            <a:off x="9435775" y="487"/>
            <a:ext cx="2752325" cy="6857027"/>
          </a:xfrm>
          <a:prstGeom prst="rect">
            <a:avLst/>
          </a:prstGeom>
        </p:spPr>
      </p:pic>
      <p:pic>
        <p:nvPicPr>
          <p:cNvPr id="8" name="Picture 7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44262453-5E86-4745-A012-D32FD9B1E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5" t="17896" r="66454" b="13567"/>
          <a:stretch/>
        </p:blipFill>
        <p:spPr>
          <a:xfrm>
            <a:off x="866" y="487"/>
            <a:ext cx="2387940" cy="685702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951D389-932C-4C20-91AA-2FA91E2089AD}"/>
              </a:ext>
            </a:extLst>
          </p:cNvPr>
          <p:cNvSpPr txBox="1">
            <a:spLocks/>
          </p:cNvSpPr>
          <p:nvPr/>
        </p:nvSpPr>
        <p:spPr>
          <a:xfrm>
            <a:off x="2388804" y="245596"/>
            <a:ext cx="4757806" cy="209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itchFamily="2" charset="2"/>
              <a:buNone/>
              <a:defRPr sz="313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None/>
              <a:defRPr sz="1961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227209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None/>
              <a:tabLst/>
              <a:defRPr sz="1961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451306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None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67229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None/>
              <a:tabLst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■"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verage"/>
              <a:buChar char="■"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00" kern="0" dirty="0">
                <a:solidFill>
                  <a:srgbClr val="0070C0"/>
                </a:solidFill>
              </a:rPr>
              <a:t>________________________________</a:t>
            </a:r>
          </a:p>
          <a:p>
            <a:r>
              <a:rPr lang="en-US" sz="1800" kern="0" dirty="0"/>
              <a:t>Email:1512005@student.hcmus.edu.vn</a:t>
            </a:r>
          </a:p>
          <a:p>
            <a:r>
              <a:rPr lang="en-US" sz="1800" dirty="0" err="1"/>
              <a:t>Facebook:fb.com</a:t>
            </a:r>
            <a:r>
              <a:rPr lang="en-US" sz="1800" dirty="0"/>
              <a:t>/tianangthang7</a:t>
            </a:r>
          </a:p>
          <a:p>
            <a:endParaRPr lang="en-US" sz="1800" kern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16845-3657-46EA-B99F-A24E226EF0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E23ACEF-4647-49C8-901A-107B536889B2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5540B7-0B8B-412D-A3BE-99C21C96A0C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</a:p>
        </p:txBody>
      </p:sp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497ECD-EBF0-4137-9AB4-9AFF2000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Phát</a:t>
            </a:r>
            <a:r>
              <a:rPr lang="en-US" sz="3600" dirty="0"/>
              <a:t> </a:t>
            </a:r>
            <a:r>
              <a:rPr lang="en-US" sz="3600" dirty="0" err="1"/>
              <a:t>biểu</a:t>
            </a:r>
            <a:r>
              <a:rPr lang="en-US" sz="3600" dirty="0"/>
              <a:t> </a:t>
            </a:r>
            <a:r>
              <a:rPr lang="en-US" sz="3600" dirty="0" err="1"/>
              <a:t>bài</a:t>
            </a:r>
            <a:r>
              <a:rPr lang="en-US" sz="3600" dirty="0"/>
              <a:t> </a:t>
            </a:r>
            <a:r>
              <a:rPr lang="en-US" sz="3600" dirty="0" err="1"/>
              <a:t>toán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22267-F4EA-4863-B8D2-CED6E1779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1810245"/>
            <a:ext cx="5219699" cy="3608777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sz="2400" dirty="0" err="1"/>
              <a:t>Chúng</a:t>
            </a:r>
            <a:r>
              <a:rPr lang="en-US" sz="2400" dirty="0"/>
              <a:t> ta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nhận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tay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t</a:t>
            </a:r>
            <a:r>
              <a:rPr lang="vi-VN" sz="2400" dirty="0"/>
              <a:t>ư</a:t>
            </a:r>
            <a:r>
              <a:rPr lang="en-US" sz="2400" dirty="0" err="1"/>
              <a:t>ơng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hiểu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,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. </a:t>
            </a:r>
          </a:p>
          <a:p>
            <a:pPr>
              <a:buFont typeface="Arial"/>
              <a:buChar char="•"/>
            </a:pP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/>
              <a:t>Input: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chữ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viết</a:t>
            </a:r>
            <a:r>
              <a:rPr lang="en-US" sz="2400" dirty="0"/>
              <a:t> </a:t>
            </a:r>
            <a:r>
              <a:rPr lang="en-US" sz="2400" dirty="0" err="1"/>
              <a:t>tay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chiều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quy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sẵn</a:t>
            </a:r>
            <a:r>
              <a:rPr lang="en-US" sz="2400" dirty="0"/>
              <a:t> </a:t>
            </a:r>
            <a:r>
              <a:rPr lang="en-US" sz="2400" dirty="0" err="1"/>
              <a:t>NxM</a:t>
            </a:r>
            <a:r>
              <a:rPr lang="en-US" sz="2400" dirty="0"/>
              <a:t>.</a:t>
            </a:r>
          </a:p>
          <a:p>
            <a:pPr>
              <a:buFont typeface="Arial"/>
              <a:buChar char="•"/>
            </a:pPr>
            <a:r>
              <a:rPr lang="en-US" sz="2400" dirty="0"/>
              <a:t>Output: </a:t>
            </a:r>
            <a:r>
              <a:rPr lang="en-US" sz="2400" dirty="0" err="1"/>
              <a:t>chữ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t</a:t>
            </a:r>
            <a:r>
              <a:rPr lang="vi-VN" sz="2400" dirty="0"/>
              <a:t>ư</a:t>
            </a:r>
            <a:r>
              <a:rPr lang="en-US" sz="2400" dirty="0" err="1"/>
              <a:t>ơng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0-9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AB06EB-E9F0-4332-A279-2BA94FC63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868" y="358692"/>
            <a:ext cx="3010586" cy="3010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60FE73-DE42-49D3-B3E5-2894DC28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867" y="3602760"/>
            <a:ext cx="3010585" cy="3010585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0A69C0BD-8842-4449-AD2F-B316416559AF}"/>
              </a:ext>
            </a:extLst>
          </p:cNvPr>
          <p:cNvSpPr/>
          <p:nvPr/>
        </p:nvSpPr>
        <p:spPr>
          <a:xfrm>
            <a:off x="7792642" y="3073492"/>
            <a:ext cx="267419" cy="8250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57B8B3-93AF-476F-B59C-56218181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B3FD8-F526-4758-B432-E038B6603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7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EF537D-674E-484B-A6FA-41CA21FB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0" y="0"/>
            <a:ext cx="12232031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CCCB4E-E3B9-4932-B1BD-13DF3745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6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A0984670-7550-4602-B494-E7675380B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88824" cy="685800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FCB566-CBAA-4283-A7BE-7A481E08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8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lack, sitting&#10;&#10;Description generated with high confidence">
            <a:extLst>
              <a:ext uri="{FF2B5EF4-FFF2-40B4-BE49-F238E27FC236}">
                <a16:creationId xmlns:a16="http://schemas.microsoft.com/office/drawing/2014/main" id="{D0824954-0328-485F-B79B-B8458D5FD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824E7-C150-41ED-99C8-98776B56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7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E03-47D1-4EB8-960A-F3E432D7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49" y="314545"/>
            <a:ext cx="10528540" cy="1371600"/>
          </a:xfrm>
        </p:spPr>
        <p:txBody>
          <a:bodyPr>
            <a:normAutofit/>
          </a:bodyPr>
          <a:lstStyle/>
          <a:p>
            <a:r>
              <a:rPr lang="en-US" sz="4800" dirty="0" err="1"/>
              <a:t>Nội</a:t>
            </a:r>
            <a:r>
              <a:rPr lang="en-US" sz="4800" dirty="0"/>
              <a:t> dung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95E0-BD3B-4982-9E75-B8EA2C625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346" y="1946697"/>
            <a:ext cx="9887308" cy="38761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thiệu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neuron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H</a:t>
            </a:r>
            <a:r>
              <a:rPr lang="vi-VN" sz="2400" dirty="0"/>
              <a:t>ư</a:t>
            </a:r>
            <a:r>
              <a:rPr lang="en-US" sz="2400" dirty="0" err="1"/>
              <a:t>ớng</a:t>
            </a:r>
            <a:r>
              <a:rPr lang="en-US" sz="2400" dirty="0"/>
              <a:t>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cận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Convolutional Neuron Network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thiệu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</a:t>
            </a:r>
            <a:r>
              <a:rPr lang="vi-VN" sz="2400" dirty="0"/>
              <a:t>ư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nay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thiệu</a:t>
            </a:r>
            <a:r>
              <a:rPr lang="en-US" sz="2400" dirty="0"/>
              <a:t> </a:t>
            </a:r>
            <a:r>
              <a:rPr lang="en-US" sz="2400" dirty="0" err="1"/>
              <a:t>th</a:t>
            </a:r>
            <a:r>
              <a:rPr lang="vi-VN" sz="2400" dirty="0"/>
              <a:t>ư</a:t>
            </a:r>
            <a:r>
              <a:rPr lang="en-US" sz="2400" dirty="0"/>
              <a:t> </a:t>
            </a:r>
            <a:r>
              <a:rPr lang="en-US" sz="2400" dirty="0" err="1"/>
              <a:t>viện</a:t>
            </a:r>
            <a:r>
              <a:rPr lang="en-US" sz="2400" dirty="0"/>
              <a:t> </a:t>
            </a:r>
            <a:r>
              <a:rPr lang="en-US" sz="2400" dirty="0" err="1"/>
              <a:t>ConvnetJS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DC6AB-2106-4C2A-AC1D-C023CCDA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7750-E42E-40C3-8640-796B6D5B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4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C7CDB-322B-4202-A122-7A7EC96C6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E3BA76-0BF8-4566-B49A-4C7116FB8330}"/>
              </a:ext>
            </a:extLst>
          </p:cNvPr>
          <p:cNvSpPr txBox="1">
            <a:spLocks/>
          </p:cNvSpPr>
          <p:nvPr/>
        </p:nvSpPr>
        <p:spPr>
          <a:xfrm>
            <a:off x="142612" y="1345720"/>
            <a:ext cx="3352256" cy="24848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 err="1"/>
              <a:t>Một</a:t>
            </a:r>
            <a:r>
              <a:rPr lang="en-US" sz="4800" dirty="0"/>
              <a:t> </a:t>
            </a:r>
            <a:r>
              <a:rPr lang="en-US" sz="4800" dirty="0" err="1"/>
              <a:t>số</a:t>
            </a:r>
            <a:r>
              <a:rPr lang="en-US" sz="4800" dirty="0"/>
              <a:t> </a:t>
            </a:r>
            <a:r>
              <a:rPr lang="en-US" sz="4800" dirty="0" err="1"/>
              <a:t>mạng</a:t>
            </a:r>
            <a:r>
              <a:rPr lang="en-US" sz="4800" dirty="0"/>
              <a:t> Neuron </a:t>
            </a:r>
            <a:r>
              <a:rPr lang="en-US" sz="4800" dirty="0" err="1"/>
              <a:t>đã</a:t>
            </a:r>
            <a:r>
              <a:rPr lang="en-US" sz="4800" dirty="0"/>
              <a:t> </a:t>
            </a:r>
            <a:r>
              <a:rPr lang="en-US" sz="4800" dirty="0" err="1"/>
              <a:t>làm</a:t>
            </a:r>
            <a:r>
              <a:rPr lang="en-US" sz="4800" dirty="0"/>
              <a:t> đ</a:t>
            </a:r>
            <a:r>
              <a:rPr lang="vi-VN" sz="4800" dirty="0"/>
              <a:t>ư</a:t>
            </a:r>
            <a:r>
              <a:rPr lang="en-US" sz="4800" dirty="0" err="1"/>
              <a:t>ợc</a:t>
            </a:r>
            <a:endParaRPr lang="en-US" sz="48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F1E2EC3-F7F2-4607-84AD-9B0D92565AC3}"/>
              </a:ext>
            </a:extLst>
          </p:cNvPr>
          <p:cNvSpPr txBox="1">
            <a:spLocks/>
          </p:cNvSpPr>
          <p:nvPr/>
        </p:nvSpPr>
        <p:spPr>
          <a:xfrm>
            <a:off x="151900" y="3830525"/>
            <a:ext cx="3342968" cy="2484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Perceptron</a:t>
            </a:r>
          </a:p>
          <a:p>
            <a:pPr algn="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Multilayer Perceptron</a:t>
            </a:r>
          </a:p>
          <a:p>
            <a:pPr algn="r"/>
            <a:r>
              <a:rPr lang="en-US" sz="2000" dirty="0"/>
              <a:t>Convolutional Neuron Network (CNN)</a:t>
            </a:r>
          </a:p>
          <a:p>
            <a:pPr algn="r"/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Spiking</a:t>
            </a:r>
          </a:p>
          <a:p>
            <a:pPr algn="r"/>
            <a:endParaRPr lang="en-US" cap="all" dirty="0"/>
          </a:p>
        </p:txBody>
      </p:sp>
      <p:sp>
        <p:nvSpPr>
          <p:cNvPr id="3" name="Rectangle 2" descr="https://www.youtube.com/watch?v=3JQ3hYko51Y">
            <a:extLst>
              <a:ext uri="{FF2B5EF4-FFF2-40B4-BE49-F238E27FC236}">
                <a16:creationId xmlns:a16="http://schemas.microsoft.com/office/drawing/2014/main" id="{EF9402D0-5963-44DC-9BF7-75010AB96B0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210145" y="6295134"/>
            <a:ext cx="3981855" cy="55447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https://www.youtube.com/watch?v=3JQ3hYko51Y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F2361-955D-4447-A49F-22F2A961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E47AA-50EE-401B-BBCC-FA10700A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0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ural Network 3D Simulation">
            <a:hlinkClick r:id="" action="ppaction://media"/>
            <a:extLst>
              <a:ext uri="{FF2B5EF4-FFF2-40B4-BE49-F238E27FC236}">
                <a16:creationId xmlns:a16="http://schemas.microsoft.com/office/drawing/2014/main" id="{85704928-5EA1-4312-98E4-AB9DED0F1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728"/>
            <a:ext cx="12192000" cy="6858000"/>
          </a:xfrm>
          <a:prstGeom prst="rect">
            <a:avLst/>
          </a:prstGeom>
        </p:spPr>
      </p:pic>
      <p:sp>
        <p:nvSpPr>
          <p:cNvPr id="4" name="Rectangle 3" descr="https://www.youtube.com/watch?v=3JQ3hYko51Y">
            <a:extLst>
              <a:ext uri="{FF2B5EF4-FFF2-40B4-BE49-F238E27FC236}">
                <a16:creationId xmlns:a16="http://schemas.microsoft.com/office/drawing/2014/main" id="{F22718C0-08C2-4C70-A8D2-8AC244CC95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210145" y="6295134"/>
            <a:ext cx="3981855" cy="55447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https://www.youtube.com/watch?v=3JQ3hYko51Y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C43D78-960A-4CE1-AA0F-50041146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9E5D8-CAB5-4FF1-8B21-4DADF91F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F1C1B-B6B5-4DCB-A9C5-5CDBC025E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84"/>
          <a:stretch/>
        </p:blipFill>
        <p:spPr>
          <a:xfrm>
            <a:off x="0" y="-97277"/>
            <a:ext cx="12192000" cy="69468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DA22A8-C03A-44C6-8C38-AF42B51046E9}"/>
              </a:ext>
            </a:extLst>
          </p:cNvPr>
          <p:cNvSpPr txBox="1">
            <a:spLocks/>
          </p:cNvSpPr>
          <p:nvPr/>
        </p:nvSpPr>
        <p:spPr>
          <a:xfrm>
            <a:off x="142612" y="1345720"/>
            <a:ext cx="3352256" cy="24848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/>
              <a:t>H</a:t>
            </a:r>
            <a:r>
              <a:rPr lang="vi-VN" sz="4800" dirty="0"/>
              <a:t>ư</a:t>
            </a:r>
            <a:r>
              <a:rPr lang="en-US" sz="4800" dirty="0" err="1"/>
              <a:t>ớng</a:t>
            </a:r>
            <a:r>
              <a:rPr lang="en-US" sz="4800" dirty="0"/>
              <a:t> </a:t>
            </a:r>
            <a:r>
              <a:rPr lang="en-US" sz="4800" dirty="0" err="1"/>
              <a:t>tiếp</a:t>
            </a:r>
            <a:r>
              <a:rPr lang="en-US" sz="4800" dirty="0"/>
              <a:t> </a:t>
            </a:r>
            <a:r>
              <a:rPr lang="en-US" sz="4800" dirty="0" err="1"/>
              <a:t>cận</a:t>
            </a:r>
            <a:endParaRPr lang="en-US" sz="48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30C4EFE-9A4A-47BB-8C22-DCDDDBF3F198}"/>
              </a:ext>
            </a:extLst>
          </p:cNvPr>
          <p:cNvSpPr txBox="1">
            <a:spLocks/>
          </p:cNvSpPr>
          <p:nvPr/>
        </p:nvSpPr>
        <p:spPr>
          <a:xfrm>
            <a:off x="151900" y="3830525"/>
            <a:ext cx="3342968" cy="2484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Convolutional Neuron Network (CNN)</a:t>
            </a:r>
          </a:p>
          <a:p>
            <a:pPr algn="r"/>
            <a:endParaRPr lang="en-US" cap="all" dirty="0"/>
          </a:p>
        </p:txBody>
      </p:sp>
      <p:sp>
        <p:nvSpPr>
          <p:cNvPr id="10" name="Rectangle 9" descr="https://www.youtube.com/watch?v=3JQ3hYko51Y">
            <a:extLst>
              <a:ext uri="{FF2B5EF4-FFF2-40B4-BE49-F238E27FC236}">
                <a16:creationId xmlns:a16="http://schemas.microsoft.com/office/drawing/2014/main" id="{DB2DA72A-32B2-4B4E-A683-9BEFD8D16D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8210145" y="6295134"/>
            <a:ext cx="3981855" cy="55447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https://www.youtube.com/watch?v=3JQ3hYko51Y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18B26-D4C4-47B2-849D-395DE3F1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9A09B-0797-4060-B3B6-9456D9451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11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561</TotalTime>
  <Words>564</Words>
  <Application>Microsoft Office PowerPoint</Application>
  <PresentationFormat>Widescreen</PresentationFormat>
  <Paragraphs>79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Average</vt:lpstr>
      <vt:lpstr>Calibri</vt:lpstr>
      <vt:lpstr>Calibri Light</vt:lpstr>
      <vt:lpstr>Times New Roman</vt:lpstr>
      <vt:lpstr>Wingdings</vt:lpstr>
      <vt:lpstr>Celestial</vt:lpstr>
      <vt:lpstr>Nhận dạng chữ viết tay bằng phương pháp mạng neuron CNN</vt:lpstr>
      <vt:lpstr>Phát biểu bài toán</vt:lpstr>
      <vt:lpstr>PowerPoint Presentation</vt:lpstr>
      <vt:lpstr>PowerPoint Presentation</vt:lpstr>
      <vt:lpstr>PowerPoint Presentation</vt:lpstr>
      <vt:lpstr>Nội dung </vt:lpstr>
      <vt:lpstr>PowerPoint Presentation</vt:lpstr>
      <vt:lpstr>PowerPoint Presentation</vt:lpstr>
      <vt:lpstr>PowerPoint Presentation</vt:lpstr>
      <vt:lpstr>Convolutional Neuron Network (CNN) </vt:lpstr>
      <vt:lpstr>Tài liệu tham khảo</vt:lpstr>
      <vt:lpstr>Tài liệu tham khảo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dạng chữ viết tay</dc:title>
  <dc:creator>HUYNH CAO BIEN</dc:creator>
  <cp:lastModifiedBy>BIEN HUYNH CAO</cp:lastModifiedBy>
  <cp:revision>39</cp:revision>
  <dcterms:created xsi:type="dcterms:W3CDTF">2018-05-10T10:22:06Z</dcterms:created>
  <dcterms:modified xsi:type="dcterms:W3CDTF">2018-06-07T15:05:25Z</dcterms:modified>
</cp:coreProperties>
</file>